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18"/>
  </p:notesMasterIdLst>
  <p:sldIdLst>
    <p:sldId id="281" r:id="rId4"/>
    <p:sldId id="272" r:id="rId5"/>
    <p:sldId id="279" r:id="rId6"/>
    <p:sldId id="273" r:id="rId7"/>
    <p:sldId id="277" r:id="rId8"/>
    <p:sldId id="274" r:id="rId9"/>
    <p:sldId id="275" r:id="rId10"/>
    <p:sldId id="276" r:id="rId11"/>
    <p:sldId id="258" r:id="rId12"/>
    <p:sldId id="259" r:id="rId13"/>
    <p:sldId id="280" r:id="rId14"/>
    <p:sldId id="261" r:id="rId15"/>
    <p:sldId id="263" r:id="rId16"/>
    <p:sldId id="271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Michael Dowd" initials="" lastIdx="4" clrIdx="0"/>
  <p:cmAuthor id="1" name="Ben Fisher" initials="" lastIdx="4" clrIdx="1"/>
  <p:cmAuthor id="2" name="srinivas avireddy" initials="" lastIdx="3" clrIdx="2"/>
  <p:cmAuthor id="3" name="Emily Yelverton" initials="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2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-1240" y="-96"/>
      </p:cViewPr>
      <p:guideLst>
        <p:guide orient="horz" pos="1846"/>
        <p:guide pos="50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commentAuthors" Target="commentAuthors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png>
</file>

<file path=ppt/media/image10.jpg>
</file>

<file path=ppt/media/image11.jp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559126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63011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07739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406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Shape 2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7029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Shape 2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0786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Shape 3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19304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FA8104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1820071" y="2065564"/>
            <a:ext cx="5652600" cy="1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  <a:defRPr>
                <a:solidFill>
                  <a:srgbClr val="000000"/>
                </a:solidFill>
              </a:defRPr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1496786" y="3018404"/>
            <a:ext cx="6322800" cy="131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>
                <a:solidFill>
                  <a:srgbClr val="FFFFFF"/>
                </a:solidFill>
              </a:defRPr>
            </a:lvl1pPr>
            <a:lvl2pPr marL="457200" marR="0" lvl="1" indent="0" algn="ctr" rtl="0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/>
            </a:lvl2pPr>
            <a:lvl3pPr marL="914400" marR="0" lvl="2" indent="0" algn="ctr" rtl="0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/>
            </a:lvl3pPr>
            <a:lvl4pPr marL="1371600" marR="0" lvl="3" indent="0" algn="ctr" rtl="0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/>
            </a:lvl4pPr>
            <a:lvl5pPr marL="1828800" marR="0" lvl="4" indent="0" algn="ctr" rtl="0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Helvetica Neue"/>
              <a:buNone/>
              <a:defRPr/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/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/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/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2" name="Shape 12"/>
          <p:cNvSpPr txBox="1"/>
          <p:nvPr/>
        </p:nvSpPr>
        <p:spPr>
          <a:xfrm>
            <a:off x="4245429" y="2435678"/>
            <a:ext cx="184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Shape 13"/>
          <p:cNvSpPr txBox="1"/>
          <p:nvPr/>
        </p:nvSpPr>
        <p:spPr>
          <a:xfrm>
            <a:off x="925286" y="4912178"/>
            <a:ext cx="184800" cy="2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Shape 14"/>
          <p:cNvSpPr/>
          <p:nvPr/>
        </p:nvSpPr>
        <p:spPr>
          <a:xfrm>
            <a:off x="308425" y="4536230"/>
            <a:ext cx="1511700" cy="498600"/>
          </a:xfrm>
          <a:prstGeom prst="rect">
            <a:avLst/>
          </a:prstGeom>
          <a:solidFill>
            <a:srgbClr val="FA8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" name="Shape 15" descr="DataKind_white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264674" y="1572379"/>
            <a:ext cx="4614650" cy="7564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 Layout_1">
    <p:bg>
      <p:bgPr>
        <a:solidFill>
          <a:srgbClr val="FA8104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308425" y="4536230"/>
            <a:ext cx="1511700" cy="498600"/>
          </a:xfrm>
          <a:prstGeom prst="rect">
            <a:avLst/>
          </a:prstGeom>
          <a:solidFill>
            <a:srgbClr val="FA8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4" name="Shape 54" descr="welovedata_sticker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10525" y="1943300"/>
            <a:ext cx="5122951" cy="125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">
  <p:cSld name="Title and Conten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A8104"/>
              </a:buClr>
              <a:buSzPts val="3000"/>
              <a:buFont typeface="Helvetica Neu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457200" y="1295025"/>
            <a:ext cx="8229600" cy="3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rtl="0"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  <a:defRPr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ubTitle" idx="2"/>
          </p:nvPr>
        </p:nvSpPr>
        <p:spPr>
          <a:xfrm>
            <a:off x="457100" y="822825"/>
            <a:ext cx="82296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50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5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5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5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5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5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5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5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Left Image &amp; Content right">
  <p:cSld name="Comparis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bg>
      <p:bgPr>
        <a:solidFill>
          <a:srgbClr val="FA8104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/>
        </p:nvSpPr>
        <p:spPr>
          <a:xfrm>
            <a:off x="0" y="2259820"/>
            <a:ext cx="91440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 !</a:t>
            </a:r>
            <a:endParaRPr sz="3000" b="1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Join us: </a:t>
            </a:r>
            <a:r>
              <a:rPr lang="en" sz="2500" b="0" i="0" u="none" strike="noStrike" cap="none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datakind.org/getinvolved</a:t>
            </a:r>
            <a:endParaRPr sz="2500" b="0" i="0" u="none" strike="noStrike" cap="none">
              <a:solidFill>
                <a:srgbClr val="26262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1" name="Shape 101"/>
          <p:cNvSpPr/>
          <p:nvPr/>
        </p:nvSpPr>
        <p:spPr>
          <a:xfrm>
            <a:off x="308425" y="4536230"/>
            <a:ext cx="1511700" cy="498600"/>
          </a:xfrm>
          <a:prstGeom prst="rect">
            <a:avLst/>
          </a:prstGeom>
          <a:solidFill>
            <a:srgbClr val="FA8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Custom Layout_1">
    <p:bg>
      <p:bgPr>
        <a:solidFill>
          <a:srgbClr val="FA8104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308425" y="4536230"/>
            <a:ext cx="1511700" cy="498600"/>
          </a:xfrm>
          <a:prstGeom prst="rect">
            <a:avLst/>
          </a:prstGeom>
          <a:solidFill>
            <a:srgbClr val="FA8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4" name="Shape 104" descr="welovedata_sticker.pn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010525" y="1943300"/>
            <a:ext cx="5122951" cy="125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66712" y="325437"/>
            <a:ext cx="8410500" cy="46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None/>
              <a:defRPr sz="32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66713" y="1074737"/>
            <a:ext cx="8410500" cy="3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00316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1129"/>
              <a:buFont typeface="Noto Sans Symbols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88363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941"/>
              <a:buFont typeface="Verdana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76411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753"/>
              <a:buFont typeface="Verdana"/>
              <a:buChar char="▪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64458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565"/>
              <a:buFont typeface="Verdana"/>
              <a:buChar char="—"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6147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518"/>
              <a:buFont typeface="Verdana"/>
              <a:buChar char="»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892967" y="129504"/>
            <a:ext cx="73581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Cabin"/>
              <a:buNone/>
              <a:defRPr sz="42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892967" y="1427832"/>
            <a:ext cx="7358100" cy="30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85375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1A1A1A"/>
              </a:buClr>
              <a:buSzPts val="894"/>
              <a:buFont typeface="Cabin"/>
              <a:buChar char="•"/>
              <a:defRPr sz="19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85375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1A1A1A"/>
              </a:buClr>
              <a:buSzPts val="894"/>
              <a:buFont typeface="Cabin"/>
              <a:buChar char="•"/>
              <a:defRPr sz="19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85375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1A1A1A"/>
              </a:buClr>
              <a:buSzPts val="894"/>
              <a:buFont typeface="Cabin"/>
              <a:buChar char="•"/>
              <a:defRPr sz="19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85375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1A1A1A"/>
              </a:buClr>
              <a:buSzPts val="894"/>
              <a:buFont typeface="Cabin"/>
              <a:buChar char="•"/>
              <a:defRPr sz="19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85375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1A1A1A"/>
              </a:buClr>
              <a:buSzPts val="894"/>
              <a:buFont typeface="Cabin"/>
              <a:buChar char="•"/>
              <a:defRPr sz="19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ue quote">
  <p:cSld name="blue quote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/>
        </p:nvSpPr>
        <p:spPr>
          <a:xfrm>
            <a:off x="457200" y="0"/>
            <a:ext cx="8229600" cy="5143500"/>
          </a:xfrm>
          <a:prstGeom prst="rect">
            <a:avLst/>
          </a:prstGeom>
          <a:gradFill>
            <a:gsLst>
              <a:gs pos="0">
                <a:srgbClr val="0193D7"/>
              </a:gs>
              <a:gs pos="100000">
                <a:srgbClr val="3B5998"/>
              </a:gs>
            </a:gsLst>
            <a:lin ang="5400012" scaled="0"/>
          </a:gradFill>
          <a:ln>
            <a:noFill/>
          </a:ln>
        </p:spPr>
        <p:txBody>
          <a:bodyPr spcFirstLastPara="1" wrap="square" lIns="16075" tIns="16075" rIns="16075" bIns="160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  <p:sp>
        <p:nvSpPr>
          <p:cNvPr id="119" name="Shape 119"/>
          <p:cNvSpPr/>
          <p:nvPr/>
        </p:nvSpPr>
        <p:spPr>
          <a:xfrm>
            <a:off x="-2329846" y="-3864060"/>
            <a:ext cx="10295100" cy="10295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2419" y="17574"/>
                </a:moveTo>
                <a:cubicBezTo>
                  <a:pt x="125853" y="41002"/>
                  <a:pt x="125853" y="78991"/>
                  <a:pt x="102419" y="102419"/>
                </a:cubicBezTo>
                <a:cubicBezTo>
                  <a:pt x="78991" y="125853"/>
                  <a:pt x="41002" y="125853"/>
                  <a:pt x="17574" y="102419"/>
                </a:cubicBezTo>
                <a:cubicBezTo>
                  <a:pt x="-5860" y="78991"/>
                  <a:pt x="-5860" y="41002"/>
                  <a:pt x="17574" y="17574"/>
                </a:cubicBezTo>
                <a:cubicBezTo>
                  <a:pt x="41002" y="-5860"/>
                  <a:pt x="78991" y="-5860"/>
                  <a:pt x="102419" y="17574"/>
                </a:cubicBezTo>
                <a:close/>
              </a:path>
            </a:pathLst>
          </a:cu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075" tIns="16075" rIns="16075" bIns="160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700" b="0" i="0" u="none" strike="noStrike" cap="none">
              <a:solidFill>
                <a:srgbClr val="000000"/>
              </a:solidFill>
              <a:latin typeface="Cabin"/>
              <a:ea typeface="Cabin"/>
              <a:cs typeface="Cabin"/>
              <a:sym typeface="Cabin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2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1260870" y="373729"/>
            <a:ext cx="6622200" cy="11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400"/>
              <a:buFont typeface="Cabin"/>
              <a:buNone/>
              <a:defRPr sz="41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1260870" y="1542223"/>
            <a:ext cx="6622200" cy="27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1A1A1A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1A1A1A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1A1A1A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1A1A1A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1A1A1A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1A1A1A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3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1260870" y="373729"/>
            <a:ext cx="6622200" cy="116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38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1260870" y="1542223"/>
            <a:ext cx="6622200" cy="27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76411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53"/>
              <a:buFont typeface="Cabin"/>
              <a:buChar char="•"/>
              <a:defRPr sz="16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76411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53"/>
              <a:buFont typeface="Cabin"/>
              <a:buChar char="•"/>
              <a:defRPr sz="16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76411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53"/>
              <a:buFont typeface="Cabin"/>
              <a:buChar char="•"/>
              <a:defRPr sz="16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76411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53"/>
              <a:buFont typeface="Cabin"/>
              <a:buChar char="•"/>
              <a:defRPr sz="16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76411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753"/>
              <a:buFont typeface="Cabin"/>
              <a:buChar char="•"/>
              <a:defRPr sz="16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">
  <p:cSld name="Title and Conten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A8104"/>
              </a:buClr>
              <a:buSzPts val="3000"/>
              <a:buFont typeface="Helvetica Neu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95025"/>
            <a:ext cx="8229600" cy="3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1pPr>
            <a:lvl2pPr marL="914400" lvl="1" indent="-342900" rtl="0"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2pPr>
            <a:lvl3pPr marL="1371600" lvl="2" indent="-342900" rtl="0"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marL="1828800" lvl="3" indent="-342900" rtl="0">
              <a:spcBef>
                <a:spcPts val="500"/>
              </a:spcBef>
              <a:spcAft>
                <a:spcPts val="0"/>
              </a:spcAft>
              <a:buSzPts val="1800"/>
              <a:buChar char="–"/>
              <a:defRPr/>
            </a:lvl4pPr>
            <a:lvl5pPr marL="2286000" lvl="4" indent="-342900" rtl="0">
              <a:spcBef>
                <a:spcPts val="500"/>
              </a:spcBef>
              <a:spcAft>
                <a:spcPts val="0"/>
              </a:spcAft>
              <a:buSzPts val="1800"/>
              <a:buFont typeface="Helvetica Neue"/>
              <a:buChar char="•"/>
              <a:defRPr/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2"/>
          </p:nvPr>
        </p:nvSpPr>
        <p:spPr>
          <a:xfrm>
            <a:off x="457100" y="822825"/>
            <a:ext cx="82296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50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5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5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5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5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5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50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5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4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892967" y="129504"/>
            <a:ext cx="73581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4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892967" y="1427832"/>
            <a:ext cx="7358100" cy="30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91351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988"/>
              <a:buFont typeface="Cabin"/>
              <a:buChar char="•"/>
              <a:defRPr sz="21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91351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988"/>
              <a:buFont typeface="Cabin"/>
              <a:buChar char="•"/>
              <a:defRPr sz="21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91351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988"/>
              <a:buFont typeface="Cabin"/>
              <a:buChar char="•"/>
              <a:defRPr sz="21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91351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988"/>
              <a:buFont typeface="Cabin"/>
              <a:buChar char="•"/>
              <a:defRPr sz="21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91351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988"/>
              <a:buFont typeface="Cabin"/>
              <a:buChar char="•"/>
              <a:defRPr sz="21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5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892967" y="129504"/>
            <a:ext cx="73581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3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892967" y="1427832"/>
            <a:ext cx="7358100" cy="30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88363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941"/>
              <a:buFont typeface="Cabin"/>
              <a:buChar char="•"/>
              <a:defRPr sz="20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88363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941"/>
              <a:buFont typeface="Cabin"/>
              <a:buChar char="•"/>
              <a:defRPr sz="20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88363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941"/>
              <a:buFont typeface="Cabin"/>
              <a:buChar char="•"/>
              <a:defRPr sz="20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88363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941"/>
              <a:buFont typeface="Cabin"/>
              <a:buChar char="•"/>
              <a:defRPr sz="20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88363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941"/>
              <a:buFont typeface="Cabin"/>
              <a:buChar char="•"/>
              <a:defRPr sz="20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6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892967" y="129504"/>
            <a:ext cx="73581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1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892967" y="1427832"/>
            <a:ext cx="7358100" cy="30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title"/>
          </p:nvPr>
        </p:nvSpPr>
        <p:spPr>
          <a:xfrm>
            <a:off x="892967" y="129504"/>
            <a:ext cx="73581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39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892967" y="1427832"/>
            <a:ext cx="7358100" cy="30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79399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79399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79399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79399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79399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8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xfrm>
            <a:off x="892967" y="135731"/>
            <a:ext cx="7358100" cy="12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3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9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10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title"/>
          </p:nvPr>
        </p:nvSpPr>
        <p:spPr>
          <a:xfrm>
            <a:off x="892967" y="129504"/>
            <a:ext cx="73581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3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892967" y="1427832"/>
            <a:ext cx="3543300" cy="30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11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892967" y="100011"/>
            <a:ext cx="73581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3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892967" y="1457325"/>
            <a:ext cx="7358100" cy="3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12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892967" y="129504"/>
            <a:ext cx="73581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3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5464967" y="1427832"/>
            <a:ext cx="2786100" cy="30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13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892967" y="129504"/>
            <a:ext cx="73581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3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892967" y="1427832"/>
            <a:ext cx="3543300" cy="30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Content (2 Rows)">
  <p:cSld name="2_Title and Conten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A8104"/>
              </a:buClr>
              <a:buSzPts val="3000"/>
              <a:buFont typeface="Helvetica Neu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57200" y="1295025"/>
            <a:ext cx="8229600" cy="13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1pPr>
            <a:lvl2pPr marL="914400" lvl="1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2pPr>
            <a:lvl3pPr marL="1371600" lvl="2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3pPr>
            <a:lvl4pPr marL="1828800" lvl="3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4pPr>
            <a:lvl5pPr marL="2286000" lvl="4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»"/>
              <a:defRPr/>
            </a:lvl5pPr>
            <a:lvl6pPr marL="274320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6pPr>
            <a:lvl7pPr marL="320040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7pPr>
            <a:lvl8pPr marL="365760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8pPr>
            <a:lvl9pPr marL="411480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2"/>
          </p:nvPr>
        </p:nvSpPr>
        <p:spPr>
          <a:xfrm>
            <a:off x="457100" y="2701850"/>
            <a:ext cx="82296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50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5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5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5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5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5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5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5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ubTitle" idx="3"/>
          </p:nvPr>
        </p:nvSpPr>
        <p:spPr>
          <a:xfrm>
            <a:off x="457100" y="822825"/>
            <a:ext cx="82296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50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5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5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5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5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5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5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5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4"/>
          </p:nvPr>
        </p:nvSpPr>
        <p:spPr>
          <a:xfrm>
            <a:off x="457200" y="3174050"/>
            <a:ext cx="8229600" cy="133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1pPr>
            <a:lvl2pPr marL="914400" lvl="1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2pPr>
            <a:lvl3pPr marL="1371600" lvl="2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3pPr>
            <a:lvl4pPr marL="1828800" lvl="3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4pPr>
            <a:lvl5pPr marL="2286000" lvl="4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»"/>
              <a:defRPr/>
            </a:lvl5pPr>
            <a:lvl6pPr marL="274320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6pPr>
            <a:lvl7pPr marL="320040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7pPr>
            <a:lvl8pPr marL="365760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8pPr>
            <a:lvl9pPr marL="411480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14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title"/>
          </p:nvPr>
        </p:nvSpPr>
        <p:spPr>
          <a:xfrm>
            <a:off x="892967" y="3886200"/>
            <a:ext cx="73581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3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15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892967" y="3886200"/>
            <a:ext cx="73581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3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16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892967" y="129504"/>
            <a:ext cx="7358100" cy="129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1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892967" y="1427832"/>
            <a:ext cx="7358100" cy="307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82387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17"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450056" y="2521742"/>
            <a:ext cx="4129200" cy="26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None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None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None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None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None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450056" y="0"/>
            <a:ext cx="4129200" cy="24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35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18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450056" y="2521742"/>
            <a:ext cx="4129200" cy="262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None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None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None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None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None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450056" y="0"/>
            <a:ext cx="4129200" cy="24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35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19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title"/>
          </p:nvPr>
        </p:nvSpPr>
        <p:spPr>
          <a:xfrm>
            <a:off x="892967" y="1564480"/>
            <a:ext cx="7358100" cy="20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3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 20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body" idx="1"/>
          </p:nvPr>
        </p:nvSpPr>
        <p:spPr>
          <a:xfrm>
            <a:off x="892967" y="671512"/>
            <a:ext cx="7358100" cy="380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88363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941"/>
              <a:buFont typeface="Cabin"/>
              <a:buChar char="•"/>
              <a:defRPr sz="20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88363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941"/>
              <a:buFont typeface="Cabin"/>
              <a:buChar char="•"/>
              <a:defRPr sz="20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88363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941"/>
              <a:buFont typeface="Cabin"/>
              <a:buChar char="•"/>
              <a:defRPr sz="20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88363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941"/>
              <a:buFont typeface="Cabin"/>
              <a:buChar char="•"/>
              <a:defRPr sz="20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88363" algn="l" rtl="0">
              <a:lnSpc>
                <a:spcPct val="100000"/>
              </a:lnSpc>
              <a:spcBef>
                <a:spcPts val="2500"/>
              </a:spcBef>
              <a:spcAft>
                <a:spcPts val="0"/>
              </a:spcAft>
              <a:buClr>
                <a:srgbClr val="000000"/>
              </a:buClr>
              <a:buSzPts val="941"/>
              <a:buFont typeface="Cabin"/>
              <a:buChar char="•"/>
              <a:defRPr sz="20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">
  <p:cSld name="Title &amp; Bullets"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title"/>
          </p:nvPr>
        </p:nvSpPr>
        <p:spPr>
          <a:xfrm>
            <a:off x="1645293" y="234403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1645293" y="1372938"/>
            <a:ext cx="5853300" cy="331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8238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8238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8238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8238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82387" algn="l" rtl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847"/>
              <a:buFont typeface="Cabin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 (2 Columns)">
  <p:cSld name="Two Conten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651825" y="1302425"/>
            <a:ext cx="4038600" cy="32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1pPr>
            <a:lvl2pPr marL="914400" lvl="1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2pPr>
            <a:lvl3pPr marL="1371600" lvl="2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3pPr>
            <a:lvl4pPr marL="1828800" lvl="3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4pPr>
            <a:lvl5pPr marL="2286000" lvl="4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»"/>
              <a:defRPr/>
            </a:lvl5pPr>
            <a:lvl6pPr marL="274320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6pPr>
            <a:lvl7pPr marL="320040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7pPr>
            <a:lvl8pPr marL="365760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8pPr>
            <a:lvl9pPr marL="411480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57200" y="1302525"/>
            <a:ext cx="4038600" cy="32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1pPr>
            <a:lvl2pPr marL="914400" lvl="1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2pPr>
            <a:lvl3pPr marL="1371600" lvl="2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3pPr>
            <a:lvl4pPr marL="1828800" lvl="3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4pPr>
            <a:lvl5pPr marL="2286000" lvl="4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»"/>
              <a:defRPr/>
            </a:lvl5pPr>
            <a:lvl6pPr marL="274320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6pPr>
            <a:lvl7pPr marL="320040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7pPr>
            <a:lvl8pPr marL="365760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8pPr>
            <a:lvl9pPr marL="411480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ubTitle" idx="3"/>
          </p:nvPr>
        </p:nvSpPr>
        <p:spPr>
          <a:xfrm>
            <a:off x="457100" y="822825"/>
            <a:ext cx="40386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50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5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5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5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5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5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5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5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ubTitle" idx="4"/>
          </p:nvPr>
        </p:nvSpPr>
        <p:spPr>
          <a:xfrm>
            <a:off x="4651825" y="822825"/>
            <a:ext cx="4038600" cy="479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50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5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5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5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5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5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5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5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Images &amp; Content (2 Columns)">
  <p:cSld name="1_Two Conte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pic" idx="2"/>
          </p:nvPr>
        </p:nvSpPr>
        <p:spPr>
          <a:xfrm>
            <a:off x="453963" y="882863"/>
            <a:ext cx="4041900" cy="132990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Shape 35"/>
          <p:cNvSpPr>
            <a:spLocks noGrp="1"/>
          </p:cNvSpPr>
          <p:nvPr>
            <p:ph type="pic" idx="3"/>
          </p:nvPr>
        </p:nvSpPr>
        <p:spPr>
          <a:xfrm>
            <a:off x="4648138" y="882963"/>
            <a:ext cx="4041900" cy="1329900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Shape 36"/>
          <p:cNvSpPr txBox="1">
            <a:spLocks noGrp="1"/>
          </p:cNvSpPr>
          <p:nvPr>
            <p:ph type="subTitle" idx="1"/>
          </p:nvPr>
        </p:nvSpPr>
        <p:spPr>
          <a:xfrm>
            <a:off x="453963" y="2216638"/>
            <a:ext cx="40419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50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5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5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5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5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5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5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5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ubTitle" idx="4"/>
          </p:nvPr>
        </p:nvSpPr>
        <p:spPr>
          <a:xfrm>
            <a:off x="4646488" y="2216688"/>
            <a:ext cx="40419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50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5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5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5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5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5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5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5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5"/>
          </p:nvPr>
        </p:nvSpPr>
        <p:spPr>
          <a:xfrm>
            <a:off x="4648200" y="2688900"/>
            <a:ext cx="40386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1pPr>
            <a:lvl2pPr marL="914400" lvl="1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2pPr>
            <a:lvl3pPr marL="1371600" lvl="2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3pPr>
            <a:lvl4pPr marL="1828800" lvl="3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4pPr>
            <a:lvl5pPr marL="2286000" lvl="4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»"/>
              <a:defRPr/>
            </a:lvl5pPr>
            <a:lvl6pPr marL="274320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6pPr>
            <a:lvl7pPr marL="320040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7pPr>
            <a:lvl8pPr marL="365760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8pPr>
            <a:lvl9pPr marL="411480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6"/>
          </p:nvPr>
        </p:nvSpPr>
        <p:spPr>
          <a:xfrm>
            <a:off x="457200" y="2688900"/>
            <a:ext cx="40386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1pPr>
            <a:lvl2pPr marL="914400" lvl="1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2pPr>
            <a:lvl3pPr marL="1371600" lvl="2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3pPr>
            <a:lvl4pPr marL="1828800" lvl="3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4pPr>
            <a:lvl5pPr marL="2286000" lvl="4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»"/>
              <a:defRPr/>
            </a:lvl5pPr>
            <a:lvl6pPr marL="274320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6pPr>
            <a:lvl7pPr marL="320040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7pPr>
            <a:lvl8pPr marL="365760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8pPr>
            <a:lvl9pPr marL="411480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Left Image &amp; Content right">
  <p:cSld name="1_Two Content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pic" idx="2"/>
          </p:nvPr>
        </p:nvSpPr>
        <p:spPr>
          <a:xfrm>
            <a:off x="453975" y="882897"/>
            <a:ext cx="4041900" cy="36633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4645025" y="1359400"/>
            <a:ext cx="4041900" cy="319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1pPr>
            <a:lvl2pPr marL="914400" lvl="1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2pPr>
            <a:lvl3pPr marL="1371600" lvl="2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/>
            </a:lvl3pPr>
            <a:lvl4pPr marL="1828800" lvl="3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/>
            </a:lvl4pPr>
            <a:lvl5pPr marL="2286000" lvl="4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»"/>
              <a:defRPr/>
            </a:lvl5pPr>
            <a:lvl6pPr marL="274320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6pPr>
            <a:lvl7pPr marL="320040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7pPr>
            <a:lvl8pPr marL="365760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8pPr>
            <a:lvl9pPr marL="411480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ubTitle" idx="3"/>
          </p:nvPr>
        </p:nvSpPr>
        <p:spPr>
          <a:xfrm>
            <a:off x="4645025" y="887188"/>
            <a:ext cx="4041900" cy="472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500"/>
              </a:spcBef>
              <a:spcAft>
                <a:spcPts val="0"/>
              </a:spcAft>
              <a:buNone/>
              <a:defRPr b="1"/>
            </a:lvl1pPr>
            <a:lvl2pPr lvl="1" rtl="0">
              <a:spcBef>
                <a:spcPts val="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5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5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5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5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5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5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50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Left Image &amp; Content right">
  <p:cSld name="Comparis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Image">
  <p:cSld name="1_Custom Layou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pic" idx="2"/>
          </p:nvPr>
        </p:nvSpPr>
        <p:spPr>
          <a:xfrm>
            <a:off x="0" y="887200"/>
            <a:ext cx="9144000" cy="3649200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A8104"/>
              </a:buClr>
              <a:buSzPts val="3000"/>
              <a:buFont typeface="Helvetica Neu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bg>
      <p:bgPr>
        <a:solidFill>
          <a:srgbClr val="FA8104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/>
        </p:nvSpPr>
        <p:spPr>
          <a:xfrm>
            <a:off x="0" y="2259820"/>
            <a:ext cx="9144000" cy="70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Thank you !</a:t>
            </a:r>
            <a:endParaRPr sz="3000" b="1" i="0" u="none" strike="noStrike" cap="non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0" i="0" u="none" strike="noStrike" cap="non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Join us: </a:t>
            </a:r>
            <a:r>
              <a:rPr lang="en" sz="2500" b="0" i="0" u="none" strike="noStrike" cap="none">
                <a:solidFill>
                  <a:srgbClr val="26262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datakind.org/getinvolved</a:t>
            </a:r>
            <a:endParaRPr sz="2500" b="0" i="0" u="none" strike="noStrike" cap="none">
              <a:solidFill>
                <a:srgbClr val="26262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" name="Shape 51"/>
          <p:cNvSpPr/>
          <p:nvPr/>
        </p:nvSpPr>
        <p:spPr>
          <a:xfrm>
            <a:off x="308425" y="4536230"/>
            <a:ext cx="1511700" cy="498600"/>
          </a:xfrm>
          <a:prstGeom prst="rect">
            <a:avLst/>
          </a:prstGeom>
          <a:solidFill>
            <a:srgbClr val="FA810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theme" Target="../theme/theme1.xml"/><Relationship Id="rId1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theme" Target="../theme/theme2.xml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3.xml"/><Relationship Id="rId20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35.xml"/><Relationship Id="rId22" Type="http://schemas.openxmlformats.org/officeDocument/2006/relationships/slideLayout" Target="../slideLayouts/slideLayout36.xml"/><Relationship Id="rId23" Type="http://schemas.openxmlformats.org/officeDocument/2006/relationships/slideLayout" Target="../slideLayouts/slideLayout37.xml"/><Relationship Id="rId24" Type="http://schemas.openxmlformats.org/officeDocument/2006/relationships/theme" Target="../theme/theme3.xml"/><Relationship Id="rId10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7.xml"/><Relationship Id="rId14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1.xml"/><Relationship Id="rId18" Type="http://schemas.openxmlformats.org/officeDocument/2006/relationships/slideLayout" Target="../slideLayouts/slideLayout32.xml"/><Relationship Id="rId19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A8104"/>
              </a:buClr>
              <a:buSzPts val="3000"/>
              <a:buFont typeface="Helvetica Neue"/>
              <a:buNone/>
              <a:defRPr sz="3000">
                <a:solidFill>
                  <a:srgbClr val="FA8104"/>
                </a:solidFill>
              </a:defRPr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1253239"/>
            <a:ext cx="8229600" cy="3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/>
            </a:lvl1pPr>
            <a:lvl2pPr marL="914400" marR="0" lvl="1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 sz="1800"/>
            </a:lvl2pPr>
            <a:lvl3pPr marL="1371600" marR="0" lvl="2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/>
            </a:lvl3pPr>
            <a:lvl4pPr marL="1828800" marR="0" lvl="3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 sz="1800"/>
            </a:lvl4pPr>
            <a:lvl5pPr marL="2286000" marR="0" lvl="4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»"/>
              <a:defRPr sz="1800"/>
            </a:lvl5pPr>
            <a:lvl6pPr marL="2743200" marR="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6pPr>
            <a:lvl7pPr marL="3200400" marR="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7pPr>
            <a:lvl8pPr marL="3657600" marR="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8pPr>
            <a:lvl9pPr marL="4114800" marR="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9pPr>
          </a:lstStyle>
          <a:p>
            <a:endParaRPr/>
          </a:p>
        </p:txBody>
      </p:sp>
      <p:pic>
        <p:nvPicPr>
          <p:cNvPr id="8" name="Shape 8" descr="DataKind_orange.png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57201" y="4747049"/>
            <a:ext cx="1239300" cy="20312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A8104"/>
              </a:buClr>
              <a:buSzPts val="3000"/>
              <a:buFont typeface="Helvetica Neue"/>
              <a:buNone/>
              <a:defRPr sz="3000">
                <a:solidFill>
                  <a:srgbClr val="FA8104"/>
                </a:solidFill>
              </a:defRPr>
            </a:lvl1pPr>
            <a:lvl2pPr marL="0" marR="0" lvl="1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0" marR="0" lvl="2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0" marR="0" lvl="3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0" marR="0" lvl="4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0" marR="0" lvl="5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0" marR="0" lvl="6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0" marR="0" lvl="7" indent="-889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0" marR="0" lvl="8" indent="-889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457200" y="1253239"/>
            <a:ext cx="8229600" cy="33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/>
            </a:lvl1pPr>
            <a:lvl2pPr marL="914400" marR="0" lvl="1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 sz="1800"/>
            </a:lvl2pPr>
            <a:lvl3pPr marL="1371600" marR="0" lvl="2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/>
            </a:lvl3pPr>
            <a:lvl4pPr marL="1828800" marR="0" lvl="3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 sz="1800"/>
            </a:lvl4pPr>
            <a:lvl5pPr marL="2286000" marR="0" lvl="4" indent="-342900" algn="l" rtl="0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»"/>
              <a:defRPr sz="1800"/>
            </a:lvl5pPr>
            <a:lvl6pPr marL="2743200" marR="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6pPr>
            <a:lvl7pPr marL="3200400" marR="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7pPr>
            <a:lvl8pPr marL="3657600" marR="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8pPr>
            <a:lvl9pPr marL="4114800" marR="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  <a:defRPr sz="1800"/>
            </a:lvl9pPr>
          </a:lstStyle>
          <a:p>
            <a:endParaRPr/>
          </a:p>
        </p:txBody>
      </p:sp>
      <p:pic>
        <p:nvPicPr>
          <p:cNvPr id="58" name="Shape 58" descr="DataKind_orange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201" y="4747049"/>
            <a:ext cx="1239300" cy="203126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4" r:id="rId2"/>
    <p:sldLayoutId id="2147483666" r:id="rId3"/>
    <p:sldLayoutId id="2147483667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892967" y="100011"/>
            <a:ext cx="73581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bin"/>
              <a:buNone/>
              <a:defRPr sz="43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0" marR="0" lvl="1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2pPr>
            <a:lvl3pPr marL="0" marR="0" lvl="2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3pPr>
            <a:lvl4pPr marL="0" marR="0" lvl="3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4pPr>
            <a:lvl5pPr marL="0" marR="0" lvl="4" indent="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5pPr>
            <a:lvl6pPr marL="0" marR="0" lvl="5" indent="2540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6pPr>
            <a:lvl7pPr marL="0" marR="0" lvl="6" indent="520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7pPr>
            <a:lvl8pPr marL="0" marR="0" lvl="7" indent="774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8pPr>
            <a:lvl9pPr marL="0" marR="0" lvl="8" indent="1028700" algn="ctr" rtl="0">
              <a:spcBef>
                <a:spcPts val="0"/>
              </a:spcBef>
              <a:spcAft>
                <a:spcPts val="0"/>
              </a:spcAft>
              <a:buSzPts val="1400"/>
              <a:buFont typeface="Cabin"/>
              <a:buNone/>
              <a:defRPr sz="4300" b="0" i="0" u="none" strike="noStrike" cap="none"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892967" y="1457325"/>
            <a:ext cx="7358100" cy="36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1pPr>
            <a:lvl2pPr marL="914400" marR="0" lvl="1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2pPr>
            <a:lvl3pPr marL="1371600" marR="0" lvl="2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3pPr>
            <a:lvl4pPr marL="1828800" marR="0" lvl="3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4pPr>
            <a:lvl5pPr marL="2286000" marR="0" lvl="4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5pPr>
            <a:lvl6pPr marL="2743200" marR="0" lvl="5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6pPr>
            <a:lvl7pPr marL="3200400" marR="0" lvl="6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7pPr>
            <a:lvl8pPr marL="3657600" marR="0" lvl="7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8pPr>
            <a:lvl9pPr marL="4114800" marR="0" lvl="8" indent="-279399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Cabin"/>
              <a:buChar char="•"/>
              <a:defRPr sz="1700" b="0" i="0" u="none" strike="noStrike" cap="none">
                <a:solidFill>
                  <a:srgbClr val="000000"/>
                </a:solidFill>
                <a:latin typeface="Cabin"/>
                <a:ea typeface="Cabin"/>
                <a:cs typeface="Cabin"/>
                <a:sym typeface="Cabi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  <p:sldLayoutId id="2147483686" r:id="rId18"/>
    <p:sldLayoutId id="2147483687" r:id="rId19"/>
    <p:sldLayoutId id="2147483688" r:id="rId20"/>
    <p:sldLayoutId id="2147483689" r:id="rId21"/>
    <p:sldLayoutId id="2147483690" r:id="rId22"/>
    <p:sldLayoutId id="2147483691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8-06-21 at 6.52.5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42" y="791673"/>
            <a:ext cx="5130586" cy="356015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319922" y="1032064"/>
            <a:ext cx="3733402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International Accountability Project </a:t>
            </a:r>
            <a:r>
              <a:rPr lang="mr-IN" sz="2000" b="1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–</a:t>
            </a:r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 Developing Project Alerts</a:t>
            </a:r>
          </a:p>
          <a:p>
            <a:pPr algn="ctr"/>
            <a:endParaRPr lang="en-US" sz="2000" b="1" dirty="0" smtClean="0">
              <a:solidFill>
                <a:schemeClr val="bg1">
                  <a:lumMod val="50000"/>
                </a:schemeClr>
              </a:solidFill>
              <a:latin typeface="Helvetica Neue"/>
              <a:cs typeface="Helvetica Neue"/>
            </a:endParaRPr>
          </a:p>
          <a:p>
            <a:pPr algn="ctr"/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Data Ambassadors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: Kush </a:t>
            </a:r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Varshney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, </a:t>
            </a:r>
            <a:r>
              <a:rPr lang="en-US" sz="2000" b="1" dirty="0" err="1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Shubin</a:t>
            </a:r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 Li</a:t>
            </a:r>
          </a:p>
          <a:p>
            <a:pPr algn="ctr"/>
            <a:endParaRPr lang="en-US" sz="2000" b="1" dirty="0" smtClean="0">
              <a:solidFill>
                <a:schemeClr val="bg1">
                  <a:lumMod val="50000"/>
                </a:schemeClr>
              </a:solidFill>
              <a:latin typeface="Helvetica Neue"/>
              <a:cs typeface="Helvetica Neue"/>
            </a:endParaRPr>
          </a:p>
          <a:p>
            <a:pPr algn="ctr"/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Project </a:t>
            </a:r>
            <a:r>
              <a:rPr lang="en-US" sz="2000" b="1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Champions: 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Ryan </a:t>
            </a:r>
            <a:r>
              <a:rPr lang="en-US" sz="2000" b="1" dirty="0" err="1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Schlief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, </a:t>
            </a:r>
            <a:r>
              <a:rPr lang="en-US" sz="2000" b="1" dirty="0" err="1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Preksha</a:t>
            </a:r>
            <a:r>
              <a:rPr lang="en-US" sz="2000" b="1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 Krishna Kumar </a:t>
            </a:r>
          </a:p>
        </p:txBody>
      </p:sp>
    </p:spTree>
    <p:extLst>
      <p:ext uri="{BB962C8B-B14F-4D97-AF65-F5344CB8AC3E}">
        <p14:creationId xmlns:p14="http://schemas.microsoft.com/office/powerpoint/2010/main" val="1289860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Helvetica Neue"/>
                <a:ea typeface="Helvetica Neue"/>
                <a:cs typeface="Helvetica Neue"/>
                <a:sym typeface="Helvetica Neue"/>
              </a:rPr>
              <a:t>Big </a:t>
            </a:r>
            <a:r>
              <a:rPr lang="en" dirty="0" smtClean="0">
                <a:latin typeface="Helvetica Neue"/>
                <a:ea typeface="Helvetica Neue"/>
                <a:cs typeface="Helvetica Neue"/>
                <a:sym typeface="Helvetica Neue"/>
              </a:rPr>
              <a:t>Challenge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457200" y="1295025"/>
            <a:ext cx="8229600" cy="32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5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58750" lvl="0" indent="0" rtl="0">
              <a:spcBef>
                <a:spcPts val="5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58750" lvl="0" indent="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58750" lvl="0" indent="0" rtl="0">
              <a:spcBef>
                <a:spcPts val="5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04544"/>
            <a:ext cx="2961905" cy="214738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9527" y="1439693"/>
            <a:ext cx="2258100" cy="2258100"/>
          </a:xfrm>
          <a:prstGeom prst="rect">
            <a:avLst/>
          </a:prstGeom>
        </p:spPr>
      </p:pic>
      <p:sp>
        <p:nvSpPr>
          <p:cNvPr id="4" name="Left-Right Arrow 3"/>
          <p:cNvSpPr/>
          <p:nvPr/>
        </p:nvSpPr>
        <p:spPr>
          <a:xfrm>
            <a:off x="3307404" y="1871357"/>
            <a:ext cx="3203643" cy="1413753"/>
          </a:xfrm>
          <a:prstGeom prst="leftRightArrow">
            <a:avLst/>
          </a:prstGeom>
          <a:solidFill>
            <a:srgbClr val="FF921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917004" y="2399489"/>
            <a:ext cx="19909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semantic matching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Helvetica Neue"/>
                <a:ea typeface="Helvetica Neue"/>
                <a:cs typeface="Helvetica Neue"/>
                <a:sym typeface="Helvetica Neue"/>
              </a:rPr>
              <a:t>Big </a:t>
            </a:r>
            <a:r>
              <a:rPr lang="en" dirty="0" smtClean="0">
                <a:latin typeface="Helvetica Neue"/>
                <a:ea typeface="Helvetica Neue"/>
                <a:cs typeface="Helvetica Neue"/>
                <a:sym typeface="Helvetica Neue"/>
              </a:rPr>
              <a:t>Challenge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" name="Shape 205"/>
          <p:cNvSpPr txBox="1">
            <a:spLocks noGrp="1"/>
          </p:cNvSpPr>
          <p:nvPr>
            <p:ph type="body" idx="1"/>
          </p:nvPr>
        </p:nvSpPr>
        <p:spPr>
          <a:xfrm>
            <a:off x="457200" y="1295025"/>
            <a:ext cx="8229600" cy="32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5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58750" lvl="0" indent="0" rtl="0">
              <a:spcBef>
                <a:spcPts val="5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58750" lvl="0" indent="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158750" lvl="0" indent="0" rtl="0">
              <a:spcBef>
                <a:spcPts val="5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8" name="Shape 208"/>
          <p:cNvSpPr txBox="1"/>
          <p:nvPr/>
        </p:nvSpPr>
        <p:spPr>
          <a:xfrm>
            <a:off x="423017" y="1295025"/>
            <a:ext cx="8229600" cy="3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615950" lvl="0" indent="-457200" rtl="0">
              <a:spcBef>
                <a:spcPts val="50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80000"/>
              <a:buFont typeface="Arial"/>
              <a:buChar char="•"/>
            </a:pPr>
            <a:r>
              <a:rPr lang="en-US" sz="2000" dirty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Understanding articles and projects </a:t>
            </a:r>
            <a:r>
              <a:rPr lang="en-US" sz="2000" dirty="0" smtClean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is </a:t>
            </a:r>
            <a:r>
              <a:rPr lang="en-US" sz="2000" dirty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difficult</a:t>
            </a:r>
          </a:p>
          <a:p>
            <a:pPr marL="615950" lvl="0" indent="-457200" rtl="0">
              <a:spcBef>
                <a:spcPts val="50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80000"/>
              <a:buFont typeface="Arial"/>
              <a:buChar char="•"/>
            </a:pPr>
            <a:endParaRPr lang="en-US" sz="2000" dirty="0"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15950" lvl="0" indent="-457200" rtl="0">
              <a:spcBef>
                <a:spcPts val="50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80000"/>
              <a:buFont typeface="Arial"/>
              <a:buChar char="•"/>
            </a:pPr>
            <a:r>
              <a:rPr lang="en-US" sz="2000" dirty="0" smtClean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Matching </a:t>
            </a:r>
            <a:r>
              <a:rPr lang="en-US" sz="2000" dirty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articles and projects could generate many false positives</a:t>
            </a:r>
          </a:p>
          <a:p>
            <a:pPr marL="615950" lvl="0" indent="-457200" rtl="0">
              <a:spcBef>
                <a:spcPts val="50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80000"/>
              <a:buFont typeface="Arial"/>
              <a:buChar char="•"/>
            </a:pPr>
            <a:endParaRPr lang="en-US" sz="2000" dirty="0"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615950" lvl="0" indent="-457200" rtl="0">
              <a:spcBef>
                <a:spcPts val="500"/>
              </a:spcBef>
              <a:spcAft>
                <a:spcPts val="0"/>
              </a:spcAft>
              <a:buClr>
                <a:schemeClr val="bg1">
                  <a:lumMod val="50000"/>
                </a:schemeClr>
              </a:buClr>
              <a:buSzPct val="80000"/>
              <a:buFont typeface="Arial"/>
              <a:buChar char="•"/>
            </a:pPr>
            <a:r>
              <a:rPr lang="en-US" sz="2000" dirty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Training dataset </a:t>
            </a:r>
            <a:r>
              <a:rPr lang="en-US" sz="2000" dirty="0" smtClean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is </a:t>
            </a:r>
            <a:r>
              <a:rPr lang="en-US" sz="2000" dirty="0">
                <a:solidFill>
                  <a:srgbClr val="66666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small</a:t>
            </a:r>
            <a:endParaRPr sz="2000" dirty="0"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517905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hape 22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latin typeface="Helvetica Neue"/>
                <a:ea typeface="Helvetica Neue"/>
                <a:cs typeface="Helvetica Neue"/>
                <a:sym typeface="Helvetica Neue"/>
              </a:rPr>
              <a:t>Needed Skills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8" name="Shape 228"/>
          <p:cNvSpPr txBox="1">
            <a:spLocks noGrp="1"/>
          </p:cNvSpPr>
          <p:nvPr>
            <p:ph type="body" idx="1"/>
          </p:nvPr>
        </p:nvSpPr>
        <p:spPr>
          <a:xfrm>
            <a:off x="457200" y="1295025"/>
            <a:ext cx="8229600" cy="321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5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342900" lvl="0" indent="-184150" rtl="0">
              <a:spcBef>
                <a:spcPts val="50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342900" lvl="0" indent="-184150" rtl="0">
              <a:spcBef>
                <a:spcPts val="500"/>
              </a:spcBef>
              <a:spcAft>
                <a:spcPts val="0"/>
              </a:spcAft>
              <a:buNone/>
            </a:pPr>
            <a:endParaRPr i="1">
              <a:solidFill>
                <a:srgbClr val="66666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1" name="Shape 231"/>
          <p:cNvSpPr txBox="1"/>
          <p:nvPr/>
        </p:nvSpPr>
        <p:spPr>
          <a:xfrm>
            <a:off x="403225" y="962850"/>
            <a:ext cx="8229600" cy="3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184150" rtl="0">
              <a:spcBef>
                <a:spcPts val="500"/>
              </a:spcBef>
              <a:spcAft>
                <a:spcPts val="0"/>
              </a:spcAft>
              <a:buNone/>
            </a:pPr>
            <a:r>
              <a:rPr lang="en-US" sz="2000" b="1" dirty="0" smtClean="0">
                <a:solidFill>
                  <a:srgbClr val="666666"/>
                </a:solidFill>
                <a:ea typeface="Helvetica Neue"/>
                <a:sym typeface="Helvetica Neue"/>
              </a:rPr>
              <a:t>For most of the work</a:t>
            </a:r>
            <a:endParaRPr lang="en-US" sz="2000" b="1" dirty="0">
              <a:solidFill>
                <a:srgbClr val="666666"/>
              </a:solidFill>
              <a:ea typeface="Helvetica Neue"/>
              <a:sym typeface="Helvetica Neue"/>
            </a:endParaRPr>
          </a:p>
          <a:p>
            <a:pPr marL="501650" lvl="4" indent="-342900">
              <a:spcBef>
                <a:spcPts val="500"/>
              </a:spcBef>
              <a:buFont typeface="Arial"/>
              <a:buChar char="•"/>
            </a:pPr>
            <a:r>
              <a:rPr lang="en-US" sz="2000" dirty="0">
                <a:solidFill>
                  <a:srgbClr val="666666"/>
                </a:solidFill>
                <a:ea typeface="Helvetica Neue"/>
                <a:sym typeface="Helvetica Neue"/>
              </a:rPr>
              <a:t>Basic coding skills in </a:t>
            </a:r>
            <a:r>
              <a:rPr lang="en-US" sz="2000" dirty="0" smtClean="0">
                <a:solidFill>
                  <a:srgbClr val="666666"/>
                </a:solidFill>
                <a:ea typeface="Helvetica Neue"/>
                <a:sym typeface="Helvetica Neue"/>
              </a:rPr>
              <a:t>Python</a:t>
            </a:r>
            <a:endParaRPr lang="en-US" sz="2000" dirty="0">
              <a:solidFill>
                <a:srgbClr val="666666"/>
              </a:solidFill>
              <a:ea typeface="Helvetica Neue"/>
              <a:sym typeface="Helvetica Neue"/>
            </a:endParaRPr>
          </a:p>
          <a:p>
            <a:pPr marL="501650" lvl="4" indent="-342900">
              <a:spcBef>
                <a:spcPts val="500"/>
              </a:spcBef>
              <a:buFont typeface="Arial"/>
              <a:buChar char="•"/>
            </a:pPr>
            <a:r>
              <a:rPr lang="en-US" sz="2000" dirty="0">
                <a:solidFill>
                  <a:srgbClr val="666666"/>
                </a:solidFill>
                <a:ea typeface="Helvetica Neue"/>
                <a:sym typeface="Helvetica Neue"/>
              </a:rPr>
              <a:t>Basic modeling skills: logistic regression, or other advanced machine learning techniques like random forest, gradient boosting method</a:t>
            </a:r>
          </a:p>
          <a:p>
            <a:pPr marL="158750" lvl="0" rtl="0">
              <a:spcBef>
                <a:spcPts val="50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srgbClr val="666666"/>
                </a:solidFill>
                <a:ea typeface="Helvetica Neue"/>
                <a:sym typeface="Helvetica Neue"/>
              </a:rPr>
              <a:t>For our big challenge</a:t>
            </a:r>
            <a:endParaRPr lang="en-US" sz="2000" b="1" dirty="0">
              <a:solidFill>
                <a:srgbClr val="666666"/>
              </a:solidFill>
              <a:ea typeface="Helvetica Neue"/>
              <a:sym typeface="Helvetica Neue"/>
            </a:endParaRPr>
          </a:p>
          <a:p>
            <a:pPr marL="501650" lvl="0" indent="-342900" rtl="0"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666666"/>
                </a:solidFill>
                <a:ea typeface="Helvetica Neue"/>
                <a:sym typeface="Helvetica Neue"/>
              </a:rPr>
              <a:t>Natural </a:t>
            </a:r>
            <a:r>
              <a:rPr lang="en-US" sz="2000" dirty="0">
                <a:solidFill>
                  <a:srgbClr val="666666"/>
                </a:solidFill>
                <a:ea typeface="Helvetica Neue"/>
                <a:sym typeface="Helvetica Neue"/>
              </a:rPr>
              <a:t>language processing, </a:t>
            </a:r>
            <a:r>
              <a:rPr lang="en-US" sz="2000" dirty="0" smtClean="0">
                <a:solidFill>
                  <a:srgbClr val="666666"/>
                </a:solidFill>
                <a:ea typeface="Helvetica Neue"/>
                <a:sym typeface="Helvetica Neue"/>
              </a:rPr>
              <a:t>word2vec</a:t>
            </a:r>
            <a:endParaRPr lang="en-US" sz="2000" i="1" dirty="0">
              <a:solidFill>
                <a:srgbClr val="666666"/>
              </a:solidFill>
              <a:ea typeface="Helvetica Neue"/>
              <a:sym typeface="Helvetica Neue"/>
            </a:endParaRPr>
          </a:p>
          <a:p>
            <a:pPr marL="158750" lvl="0" rtl="0">
              <a:spcBef>
                <a:spcPts val="500"/>
              </a:spcBef>
              <a:spcAft>
                <a:spcPts val="0"/>
              </a:spcAft>
            </a:pPr>
            <a:r>
              <a:rPr lang="en-US" sz="2000" b="1" dirty="0" smtClean="0">
                <a:solidFill>
                  <a:srgbClr val="666666"/>
                </a:solidFill>
                <a:ea typeface="Helvetica Neue"/>
                <a:sym typeface="Helvetica Neue"/>
              </a:rPr>
              <a:t>Data enthusiast? Student? Just want to try your hand at a project?</a:t>
            </a:r>
          </a:p>
          <a:p>
            <a:pPr marL="501650" lvl="0" indent="-342900" rtl="0"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666666"/>
                </a:solidFill>
                <a:ea typeface="Helvetica Neue"/>
                <a:sym typeface="Helvetica Neue"/>
              </a:rPr>
              <a:t>Manual classification and training-set expansion</a:t>
            </a:r>
            <a:endParaRPr lang="en-US" sz="2000" dirty="0">
              <a:solidFill>
                <a:srgbClr val="666666"/>
              </a:solidFill>
              <a:ea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Your Mission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3" name="Shape 253"/>
          <p:cNvSpPr txBox="1"/>
          <p:nvPr/>
        </p:nvSpPr>
        <p:spPr>
          <a:xfrm>
            <a:off x="457200" y="1295025"/>
            <a:ext cx="8229600" cy="3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501650" lvl="0" indent="-342900" rtl="0"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sz="2000" dirty="0">
                <a:solidFill>
                  <a:srgbClr val="666666"/>
                </a:solidFill>
                <a:ea typeface="Helvetica Neue"/>
                <a:sym typeface="Helvetica Neue"/>
              </a:rPr>
              <a:t>W</a:t>
            </a:r>
            <a:r>
              <a:rPr lang="en-US" sz="2000" dirty="0" smtClean="0">
                <a:solidFill>
                  <a:srgbClr val="666666"/>
                </a:solidFill>
                <a:ea typeface="Helvetica Neue"/>
                <a:sym typeface="Helvetica Neue"/>
              </a:rPr>
              <a:t>ell</a:t>
            </a:r>
            <a:r>
              <a:rPr lang="en-US" sz="2000" dirty="0">
                <a:solidFill>
                  <a:srgbClr val="666666"/>
                </a:solidFill>
                <a:ea typeface="Helvetica Neue"/>
                <a:sym typeface="Helvetica Neue"/>
              </a:rPr>
              <a:t>-defined end to end machine learning projects</a:t>
            </a:r>
          </a:p>
          <a:p>
            <a:pPr marL="501650" lvl="0" indent="-342900" rtl="0">
              <a:spcBef>
                <a:spcPts val="500"/>
              </a:spcBef>
              <a:spcAft>
                <a:spcPts val="0"/>
              </a:spcAft>
              <a:buFont typeface="Arial"/>
              <a:buChar char="•"/>
            </a:pPr>
            <a:r>
              <a:rPr lang="en-US" sz="2000" dirty="0" smtClean="0">
                <a:solidFill>
                  <a:srgbClr val="666666"/>
                </a:solidFill>
                <a:ea typeface="Helvetica Neue"/>
                <a:sym typeface="Helvetica Neue"/>
              </a:rPr>
              <a:t>Prototype/MVP tool empower </a:t>
            </a:r>
            <a:r>
              <a:rPr lang="en-US" sz="2000" dirty="0">
                <a:solidFill>
                  <a:srgbClr val="666666"/>
                </a:solidFill>
                <a:ea typeface="Helvetica Neue"/>
                <a:sym typeface="Helvetica Neue"/>
              </a:rPr>
              <a:t>people to increase their awareness </a:t>
            </a:r>
            <a:r>
              <a:rPr lang="en-US" sz="2000" dirty="0" smtClean="0">
                <a:solidFill>
                  <a:srgbClr val="666666"/>
                </a:solidFill>
                <a:ea typeface="Helvetica Neue"/>
                <a:sym typeface="Helvetica Neue"/>
              </a:rPr>
              <a:t>of development activities in their </a:t>
            </a:r>
            <a:r>
              <a:rPr lang="en-US" sz="2000" dirty="0">
                <a:solidFill>
                  <a:srgbClr val="666666"/>
                </a:solidFill>
                <a:ea typeface="Helvetica Neue"/>
                <a:sym typeface="Helvetica Neue"/>
              </a:rPr>
              <a:t>local </a:t>
            </a:r>
            <a:r>
              <a:rPr lang="en-US" sz="2000" dirty="0" smtClean="0">
                <a:solidFill>
                  <a:srgbClr val="666666"/>
                </a:solidFill>
                <a:ea typeface="Helvetica Neue"/>
                <a:sym typeface="Helvetica Neue"/>
              </a:rPr>
              <a:t>community </a:t>
            </a:r>
            <a:endParaRPr sz="2000" dirty="0">
              <a:solidFill>
                <a:srgbClr val="666666"/>
              </a:solidFill>
              <a:ea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398959" y="3104281"/>
            <a:ext cx="44614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Join us!  Come talk to us about this exciting project during throughout the evening.</a:t>
            </a:r>
          </a:p>
          <a:p>
            <a:pPr algn="ctr"/>
            <a:endParaRPr lang="en-US" sz="20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3936CB-8617-4CF1-9915-5C54B9D45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404" y="108291"/>
            <a:ext cx="8769569" cy="555900"/>
          </a:xfrm>
        </p:spPr>
        <p:txBody>
          <a:bodyPr/>
          <a:lstStyle/>
          <a:p>
            <a:r>
              <a:rPr lang="en-US" dirty="0"/>
              <a:t>International Accountability Project (IAP) </a:t>
            </a:r>
            <a:r>
              <a:rPr lang="en-US" dirty="0" smtClean="0"/>
              <a:t>- Background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45087" y="1146569"/>
            <a:ext cx="837380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I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nternational development projects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are often designed and implemented without their experience or expertise.  Without considering their priorities or involving them at the earliest stages, development projects can cause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harm.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Development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is often overly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technical and inaccessible. Project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information and the methods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by which affected people can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bring their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concerns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are not available or identified. 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/>
              <a:buChar char="•"/>
            </a:pP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The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exact sector and location of a major project as well as how the government and development finance institution have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measured the </a:t>
            </a:r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potential human and environmental rights 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"/>
                <a:cs typeface="Helvetica Neue"/>
              </a:rPr>
              <a:t>impacts is often missing.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72997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3936CB-8617-4CF1-9915-5C54B9D45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IAP Early Warning System </a:t>
            </a:r>
            <a:r>
              <a:rPr lang="mr-IN" dirty="0" smtClean="0"/>
              <a:t>–</a:t>
            </a:r>
            <a:r>
              <a:rPr lang="en-US" dirty="0" smtClean="0"/>
              <a:t> part of the solution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AC46C71-4D79-44F6-8CC4-5CDF8769DE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096267"/>
            <a:ext cx="8229600" cy="3416558"/>
          </a:xfrm>
        </p:spPr>
        <p:txBody>
          <a:bodyPr/>
          <a:lstStyle/>
          <a:p>
            <a:pPr lvl="0">
              <a:buClr>
                <a:srgbClr val="666666"/>
              </a:buClr>
            </a:pPr>
            <a:r>
              <a:rPr lang="en-US" sz="2000" dirty="0" smtClean="0">
                <a:solidFill>
                  <a:srgbClr val="666666"/>
                </a:solidFill>
                <a:latin typeface="Helvetica Neue"/>
                <a:cs typeface="Helvetica Neue"/>
              </a:rPr>
              <a:t>Web-based </a:t>
            </a:r>
            <a:r>
              <a:rPr lang="en-US" sz="2000" dirty="0">
                <a:solidFill>
                  <a:srgbClr val="666666"/>
                </a:solidFill>
                <a:latin typeface="Helvetica Neue"/>
                <a:cs typeface="Helvetica Neue"/>
              </a:rPr>
              <a:t>tool to organize, summarize and standardize projects at 13 development finance </a:t>
            </a:r>
            <a:r>
              <a:rPr lang="en-US" sz="2000" dirty="0" smtClean="0">
                <a:solidFill>
                  <a:srgbClr val="666666"/>
                </a:solidFill>
                <a:latin typeface="Helvetica Neue"/>
                <a:cs typeface="Helvetica Neue"/>
              </a:rPr>
              <a:t>institutions</a:t>
            </a:r>
          </a:p>
          <a:p>
            <a:pPr lvl="0">
              <a:buClr>
                <a:srgbClr val="666666"/>
              </a:buClr>
            </a:pPr>
            <a:endParaRPr lang="en-US" sz="2000" dirty="0">
              <a:solidFill>
                <a:srgbClr val="666666"/>
              </a:solidFill>
              <a:latin typeface="Helvetica Neue"/>
              <a:cs typeface="Helvetica Neue"/>
            </a:endParaRPr>
          </a:p>
          <a:p>
            <a:pPr lvl="0">
              <a:buClr>
                <a:srgbClr val="666666"/>
              </a:buClr>
            </a:pPr>
            <a:r>
              <a:rPr lang="en-US" sz="2000" dirty="0">
                <a:solidFill>
                  <a:srgbClr val="666666"/>
                </a:solidFill>
                <a:latin typeface="Helvetica Neue"/>
                <a:cs typeface="Helvetica Neue"/>
              </a:rPr>
              <a:t>E</a:t>
            </a:r>
            <a:r>
              <a:rPr lang="en-US" sz="2000" dirty="0" smtClean="0">
                <a:solidFill>
                  <a:srgbClr val="666666"/>
                </a:solidFill>
                <a:latin typeface="Helvetica Neue"/>
                <a:cs typeface="Helvetica Neue"/>
              </a:rPr>
              <a:t>xposes </a:t>
            </a:r>
            <a:r>
              <a:rPr lang="en-US" sz="2000" dirty="0">
                <a:solidFill>
                  <a:srgbClr val="666666"/>
                </a:solidFill>
                <a:latin typeface="Helvetica Neue"/>
                <a:cs typeface="Helvetica Neue"/>
              </a:rPr>
              <a:t>trends in development by sector, bank, geography and community response</a:t>
            </a:r>
          </a:p>
          <a:p>
            <a:pPr lvl="0">
              <a:buClr>
                <a:srgbClr val="666666"/>
              </a:buClr>
            </a:pPr>
            <a:endParaRPr lang="en-US" sz="2000" dirty="0">
              <a:solidFill>
                <a:srgbClr val="666666"/>
              </a:solidFill>
              <a:latin typeface="Helvetica Neue"/>
              <a:cs typeface="Helvetica Neue"/>
            </a:endParaRPr>
          </a:p>
          <a:p>
            <a:pPr lvl="0">
              <a:buClr>
                <a:srgbClr val="666666"/>
              </a:buClr>
            </a:pPr>
            <a:r>
              <a:rPr lang="en-US" sz="2000" dirty="0" smtClean="0">
                <a:solidFill>
                  <a:srgbClr val="666666"/>
                </a:solidFill>
                <a:latin typeface="Helvetica Neue"/>
                <a:cs typeface="Helvetica Neue"/>
              </a:rPr>
              <a:t>Can benefit from automation</a:t>
            </a:r>
            <a:endParaRPr lang="en-US" sz="2000" dirty="0">
              <a:solidFill>
                <a:srgbClr val="666666"/>
              </a:solidFill>
              <a:latin typeface="Helvetica Neue"/>
              <a:cs typeface="Helvetica Neue"/>
            </a:endParaRPr>
          </a:p>
          <a:p>
            <a:pPr marL="114300" lvl="0" indent="0">
              <a:spcBef>
                <a:spcPts val="0"/>
              </a:spcBef>
              <a:buClr>
                <a:srgbClr val="666666"/>
              </a:buClr>
              <a:buNone/>
            </a:pPr>
            <a:endParaRPr lang="en-US" dirty="0">
              <a:solidFill>
                <a:srgbClr val="6666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880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3936CB-8617-4CF1-9915-5C54B9D45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Task #1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AC46C71-4D79-44F6-8CC4-5CDF8769DE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638973"/>
            <a:ext cx="8229600" cy="2873852"/>
          </a:xfrm>
        </p:spPr>
        <p:txBody>
          <a:bodyPr/>
          <a:lstStyle/>
          <a:p>
            <a:pPr lvl="0">
              <a:buClr>
                <a:srgbClr val="666666"/>
              </a:buClr>
            </a:pPr>
            <a:r>
              <a:rPr lang="en-US" sz="2000" b="1" dirty="0">
                <a:solidFill>
                  <a:srgbClr val="666666"/>
                </a:solidFill>
                <a:latin typeface="Helvetica Neue"/>
                <a:cs typeface="Helvetica Neue"/>
              </a:rPr>
              <a:t>Dataset: </a:t>
            </a:r>
            <a:r>
              <a:rPr lang="en-US" sz="2000" dirty="0" err="1">
                <a:solidFill>
                  <a:srgbClr val="666666"/>
                </a:solidFill>
                <a:latin typeface="Helvetica Neue"/>
                <a:cs typeface="Helvetica Neue"/>
              </a:rPr>
              <a:t>Feedly</a:t>
            </a:r>
            <a:r>
              <a:rPr lang="en-US" sz="2000" dirty="0">
                <a:solidFill>
                  <a:srgbClr val="666666"/>
                </a:solidFill>
                <a:latin typeface="Helvetica Neue"/>
                <a:cs typeface="Helvetica Neue"/>
              </a:rPr>
              <a:t> daily news feed from different </a:t>
            </a:r>
            <a:r>
              <a:rPr lang="en-US" sz="2000" dirty="0" smtClean="0">
                <a:solidFill>
                  <a:srgbClr val="666666"/>
                </a:solidFill>
                <a:latin typeface="Helvetica Neue"/>
                <a:cs typeface="Helvetica Neue"/>
              </a:rPr>
              <a:t>media</a:t>
            </a:r>
            <a:endParaRPr lang="en-US" sz="2000" dirty="0">
              <a:solidFill>
                <a:srgbClr val="666666"/>
              </a:solidFill>
              <a:latin typeface="Helvetica Neue"/>
              <a:cs typeface="Helvetica Neue"/>
            </a:endParaRPr>
          </a:p>
          <a:p>
            <a:pPr lvl="0">
              <a:buClr>
                <a:srgbClr val="666666"/>
              </a:buClr>
            </a:pPr>
            <a:endParaRPr lang="en-US" sz="2000" dirty="0">
              <a:solidFill>
                <a:srgbClr val="666666"/>
              </a:solidFill>
              <a:latin typeface="Helvetica Neue"/>
              <a:cs typeface="Helvetica Neue"/>
            </a:endParaRPr>
          </a:p>
          <a:p>
            <a:pPr lvl="0">
              <a:buClr>
                <a:srgbClr val="666666"/>
              </a:buClr>
            </a:pPr>
            <a:r>
              <a:rPr lang="en-US" sz="2000" b="1" dirty="0">
                <a:solidFill>
                  <a:srgbClr val="666666"/>
                </a:solidFill>
                <a:latin typeface="Helvetica Neue"/>
                <a:cs typeface="Helvetica Neue"/>
              </a:rPr>
              <a:t>Challenge</a:t>
            </a:r>
            <a:r>
              <a:rPr lang="en-US" sz="2000" b="1" dirty="0" smtClean="0">
                <a:solidFill>
                  <a:srgbClr val="666666"/>
                </a:solidFill>
                <a:latin typeface="Helvetica Neue"/>
                <a:cs typeface="Helvetica Neue"/>
              </a:rPr>
              <a:t>: </a:t>
            </a:r>
            <a:r>
              <a:rPr lang="en-US" sz="2000" dirty="0" smtClean="0">
                <a:solidFill>
                  <a:srgbClr val="666666"/>
                </a:solidFill>
                <a:latin typeface="Helvetica Neue"/>
                <a:cs typeface="Helvetica Neue"/>
              </a:rPr>
              <a:t>Build </a:t>
            </a:r>
            <a:r>
              <a:rPr lang="en-US" sz="2000" dirty="0">
                <a:solidFill>
                  <a:srgbClr val="666666"/>
                </a:solidFill>
                <a:latin typeface="Helvetica Neue"/>
                <a:cs typeface="Helvetica Neue"/>
              </a:rPr>
              <a:t>a sector/country filter to categorize news articles</a:t>
            </a:r>
          </a:p>
          <a:p>
            <a:pPr marL="114300" lvl="0" indent="0">
              <a:spcBef>
                <a:spcPts val="0"/>
              </a:spcBef>
              <a:buClr>
                <a:srgbClr val="666666"/>
              </a:buClr>
              <a:buNone/>
            </a:pPr>
            <a:endParaRPr lang="en-US" dirty="0">
              <a:solidFill>
                <a:srgbClr val="666666"/>
              </a:solidFill>
              <a:latin typeface="Helvetica Neue"/>
              <a:cs typeface="Helvetica Neue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A4F7859E-B3AF-40E8-AD97-4842100C9454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sz="2000" dirty="0">
                <a:latin typeface="Helvetica Neue"/>
                <a:cs typeface="Helvetica Neue"/>
              </a:rPr>
              <a:t>A more systematic process of tagging news articles </a:t>
            </a:r>
            <a:r>
              <a:rPr lang="en-US" sz="2000" dirty="0" smtClean="0">
                <a:latin typeface="Helvetica Neue"/>
                <a:cs typeface="Helvetica Neue"/>
              </a:rPr>
              <a:t>with </a:t>
            </a:r>
            <a:r>
              <a:rPr lang="en-US" sz="2000" dirty="0">
                <a:latin typeface="Helvetica Neue"/>
                <a:cs typeface="Helvetica Neue"/>
              </a:rPr>
              <a:t>sectors and country</a:t>
            </a:r>
          </a:p>
        </p:txBody>
      </p:sp>
    </p:spTree>
    <p:extLst>
      <p:ext uri="{BB962C8B-B14F-4D97-AF65-F5344CB8AC3E}">
        <p14:creationId xmlns:p14="http://schemas.microsoft.com/office/powerpoint/2010/main" val="403126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3936CB-8617-4CF1-9915-5C54B9D45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Task #2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AC46C71-4D79-44F6-8CC4-5CDF8769DE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buClr>
                <a:srgbClr val="666666"/>
              </a:buClr>
            </a:pPr>
            <a:r>
              <a:rPr lang="en-US" sz="2000" b="1" dirty="0" smtClean="0">
                <a:solidFill>
                  <a:srgbClr val="666666"/>
                </a:solidFill>
                <a:latin typeface="Helvetica Neue"/>
                <a:cs typeface="Helvetica Neue"/>
              </a:rPr>
              <a:t>Dataset 1</a:t>
            </a:r>
            <a:r>
              <a:rPr lang="en-US" sz="2000" b="1" dirty="0">
                <a:solidFill>
                  <a:srgbClr val="666666"/>
                </a:solidFill>
                <a:latin typeface="Helvetica Neue"/>
                <a:cs typeface="Helvetica Neue"/>
              </a:rPr>
              <a:t>: </a:t>
            </a:r>
            <a:r>
              <a:rPr lang="en-US" sz="2000" dirty="0">
                <a:solidFill>
                  <a:srgbClr val="666666"/>
                </a:solidFill>
                <a:latin typeface="Helvetica Neue"/>
                <a:cs typeface="Helvetica Neue"/>
              </a:rPr>
              <a:t>EWS web-scraped projects from major development banks</a:t>
            </a:r>
          </a:p>
          <a:p>
            <a:pPr lvl="0">
              <a:buClr>
                <a:srgbClr val="666666"/>
              </a:buClr>
            </a:pPr>
            <a:r>
              <a:rPr lang="en-US" sz="2000" b="1" dirty="0" smtClean="0">
                <a:solidFill>
                  <a:srgbClr val="666666"/>
                </a:solidFill>
                <a:latin typeface="Helvetica Neue"/>
                <a:cs typeface="Helvetica Neue"/>
              </a:rPr>
              <a:t>Dataset 2</a:t>
            </a:r>
            <a:r>
              <a:rPr lang="en-US" sz="2000" b="1" dirty="0">
                <a:solidFill>
                  <a:srgbClr val="666666"/>
                </a:solidFill>
                <a:latin typeface="Helvetica Neue"/>
                <a:cs typeface="Helvetica Neue"/>
              </a:rPr>
              <a:t>:</a:t>
            </a:r>
            <a:r>
              <a:rPr lang="en-US" sz="2000" dirty="0">
                <a:solidFill>
                  <a:srgbClr val="666666"/>
                </a:solidFill>
                <a:latin typeface="Helvetica Neue"/>
                <a:cs typeface="Helvetica Neue"/>
              </a:rPr>
              <a:t> </a:t>
            </a:r>
            <a:r>
              <a:rPr lang="en-US" sz="2000" dirty="0" err="1">
                <a:solidFill>
                  <a:srgbClr val="666666"/>
                </a:solidFill>
                <a:latin typeface="Helvetica Neue"/>
                <a:cs typeface="Helvetica Neue"/>
              </a:rPr>
              <a:t>Feedly</a:t>
            </a:r>
            <a:r>
              <a:rPr lang="en-US" sz="2000" dirty="0">
                <a:solidFill>
                  <a:srgbClr val="666666"/>
                </a:solidFill>
                <a:latin typeface="Helvetica Neue"/>
                <a:cs typeface="Helvetica Neue"/>
              </a:rPr>
              <a:t> daily news feed from different </a:t>
            </a:r>
            <a:r>
              <a:rPr lang="en-US" sz="2000" dirty="0" smtClean="0">
                <a:solidFill>
                  <a:srgbClr val="666666"/>
                </a:solidFill>
                <a:latin typeface="Helvetica Neue"/>
                <a:cs typeface="Helvetica Neue"/>
              </a:rPr>
              <a:t>media</a:t>
            </a:r>
            <a:endParaRPr lang="en-US" sz="2000" dirty="0">
              <a:solidFill>
                <a:srgbClr val="666666"/>
              </a:solidFill>
              <a:latin typeface="Helvetica Neue"/>
              <a:cs typeface="Helvetica Neue"/>
            </a:endParaRPr>
          </a:p>
          <a:p>
            <a:pPr lvl="0">
              <a:buClr>
                <a:srgbClr val="666666"/>
              </a:buClr>
            </a:pPr>
            <a:endParaRPr lang="en-US" sz="2000" b="1" dirty="0">
              <a:solidFill>
                <a:srgbClr val="666666"/>
              </a:solidFill>
              <a:latin typeface="Helvetica Neue"/>
              <a:cs typeface="Helvetica Neue"/>
            </a:endParaRPr>
          </a:p>
          <a:p>
            <a:pPr lvl="0">
              <a:buClr>
                <a:srgbClr val="666666"/>
              </a:buClr>
            </a:pPr>
            <a:r>
              <a:rPr lang="en-US" sz="2000" b="1" dirty="0">
                <a:solidFill>
                  <a:srgbClr val="666666"/>
                </a:solidFill>
                <a:latin typeface="Helvetica Neue"/>
                <a:cs typeface="Helvetica Neue"/>
              </a:rPr>
              <a:t>Challenge</a:t>
            </a:r>
            <a:r>
              <a:rPr lang="en-US" sz="2000" b="1" dirty="0" smtClean="0">
                <a:solidFill>
                  <a:srgbClr val="666666"/>
                </a:solidFill>
                <a:latin typeface="Helvetica Neue"/>
                <a:cs typeface="Helvetica Neue"/>
              </a:rPr>
              <a:t>: </a:t>
            </a:r>
            <a:r>
              <a:rPr lang="en-US" sz="2000" dirty="0" smtClean="0">
                <a:solidFill>
                  <a:srgbClr val="666666"/>
                </a:solidFill>
                <a:latin typeface="Helvetica Neue"/>
                <a:cs typeface="Helvetica Neue"/>
              </a:rPr>
              <a:t>Generate </a:t>
            </a:r>
            <a:r>
              <a:rPr lang="en-US" sz="2000" dirty="0">
                <a:solidFill>
                  <a:srgbClr val="666666"/>
                </a:solidFill>
                <a:latin typeface="Helvetica Neue"/>
                <a:cs typeface="Helvetica Neue"/>
              </a:rPr>
              <a:t>an automated process to match social media dataset with specific funding project proposals</a:t>
            </a:r>
          </a:p>
          <a:p>
            <a:pPr marL="114300" lvl="0" indent="0">
              <a:spcBef>
                <a:spcPts val="0"/>
              </a:spcBef>
              <a:buClr>
                <a:srgbClr val="666666"/>
              </a:buClr>
              <a:buNone/>
            </a:pPr>
            <a:endParaRPr lang="en-US" dirty="0">
              <a:solidFill>
                <a:srgbClr val="666666"/>
              </a:solidFill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A4F7859E-B3AF-40E8-AD97-4842100C9454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sz="2000" dirty="0">
                <a:latin typeface="Helvetica Neue"/>
                <a:cs typeface="Helvetica Neue"/>
              </a:rPr>
              <a:t>A more systematic process of tracking funding project updates </a:t>
            </a:r>
          </a:p>
        </p:txBody>
      </p:sp>
    </p:spTree>
    <p:extLst>
      <p:ext uri="{BB962C8B-B14F-4D97-AF65-F5344CB8AC3E}">
        <p14:creationId xmlns:p14="http://schemas.microsoft.com/office/powerpoint/2010/main" val="3811448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3936CB-8617-4CF1-9915-5C54B9D45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International Accountability Project (IAP)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A4F7859E-B3AF-40E8-AD97-4842100C9454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sz="2000" dirty="0">
                <a:latin typeface="Helvetica Neue"/>
                <a:cs typeface="Helvetica Neue"/>
              </a:rPr>
              <a:t>EWS Project Data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0848191-3BC8-4EC3-B3BA-668BEF7A0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15" y="1295025"/>
            <a:ext cx="7387839" cy="3334187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2237232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3936CB-8617-4CF1-9915-5C54B9D45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International Accountability Project (IAP)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A4F7859E-B3AF-40E8-AD97-4842100C9454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sz="2000" dirty="0"/>
              <a:t>EWS Project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799C3776-92AF-49E7-AE3A-7E03CFFB7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4526" y="1295025"/>
            <a:ext cx="5420797" cy="3594616"/>
          </a:xfrm>
          <a:prstGeom prst="rect">
            <a:avLst/>
          </a:prstGeom>
          <a:ln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3847836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23936CB-8617-4CF1-9915-5C54B9D45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International Accountability Project (IAP) 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xmlns="" id="{A4F7859E-B3AF-40E8-AD97-4842100C9454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r>
              <a:rPr lang="en-US" sz="2000" dirty="0" smtClean="0">
                <a:latin typeface="Helvetica Neue"/>
                <a:cs typeface="Helvetica Neue"/>
              </a:rPr>
              <a:t>Media</a:t>
            </a:r>
            <a:endParaRPr lang="en-US" sz="2000" dirty="0">
              <a:latin typeface="Helvetica Neue"/>
              <a:cs typeface="Helvetica Neu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DCA65DB-6385-4416-9726-990E20690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3905" y="791250"/>
            <a:ext cx="2688239" cy="43522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03236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Shape 194"/>
          <p:cNvPicPr preferRelativeResize="0"/>
          <p:nvPr/>
        </p:nvPicPr>
        <p:blipFill rotWithShape="1">
          <a:blip r:embed="rId3">
            <a:alphaModFix/>
          </a:blip>
          <a:srcRect b="7808"/>
          <a:stretch/>
        </p:blipFill>
        <p:spPr>
          <a:xfrm>
            <a:off x="0" y="0"/>
            <a:ext cx="4717200" cy="290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Shape 195"/>
          <p:cNvPicPr preferRelativeResize="0"/>
          <p:nvPr/>
        </p:nvPicPr>
        <p:blipFill rotWithShape="1">
          <a:blip r:embed="rId4">
            <a:alphaModFix/>
          </a:blip>
          <a:srcRect t="-23082" b="25645"/>
          <a:stretch/>
        </p:blipFill>
        <p:spPr>
          <a:xfrm>
            <a:off x="4795285" y="2316519"/>
            <a:ext cx="4348800" cy="282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Shape 19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95285" y="0"/>
            <a:ext cx="4348800" cy="290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Shape 197"/>
          <p:cNvPicPr preferRelativeResize="0"/>
          <p:nvPr/>
        </p:nvPicPr>
        <p:blipFill rotWithShape="1">
          <a:blip r:embed="rId6">
            <a:alphaModFix/>
          </a:blip>
          <a:srcRect t="4472" b="26184"/>
          <a:stretch/>
        </p:blipFill>
        <p:spPr>
          <a:xfrm>
            <a:off x="0" y="2961167"/>
            <a:ext cx="4717200" cy="2182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 txBox="1"/>
          <p:nvPr/>
        </p:nvSpPr>
        <p:spPr>
          <a:xfrm>
            <a:off x="3060871" y="1450703"/>
            <a:ext cx="3312600" cy="2434800"/>
          </a:xfrm>
          <a:prstGeom prst="rect">
            <a:avLst/>
          </a:prstGeom>
          <a:solidFill>
            <a:srgbClr val="FF9900"/>
          </a:solidFill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endParaRPr sz="23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endParaRPr sz="2300" b="1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Shape 199"/>
          <p:cNvSpPr/>
          <p:nvPr/>
        </p:nvSpPr>
        <p:spPr>
          <a:xfrm>
            <a:off x="3136660" y="1530432"/>
            <a:ext cx="3162900" cy="2333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-US" sz="2800" b="1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BIG </a:t>
            </a:r>
            <a:r>
              <a:rPr lang="en" sz="2800" b="1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CHALLENGE</a:t>
            </a:r>
            <a:endParaRPr lang="en-US" sz="2800" b="1" dirty="0" smtClean="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-US" sz="2800" b="1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NEEDED SKILLS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rPr lang="en-US" sz="2800" b="1" dirty="0" smtClean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YOUR MISSION</a:t>
            </a:r>
            <a:endParaRPr sz="11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8ECED"/>
      </a:accent5>
      <a:accent6>
        <a:srgbClr val="2E2E8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341</Words>
  <Application>Microsoft Macintosh PowerPoint</Application>
  <PresentationFormat>On-screen Show (16:9)</PresentationFormat>
  <Paragraphs>62</Paragraphs>
  <Slides>14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Office Theme</vt:lpstr>
      <vt:lpstr>Office Theme</vt:lpstr>
      <vt:lpstr>Default</vt:lpstr>
      <vt:lpstr>PowerPoint Presentation</vt:lpstr>
      <vt:lpstr>International Accountability Project (IAP) - Background</vt:lpstr>
      <vt:lpstr>IAP Early Warning System – part of the solution</vt:lpstr>
      <vt:lpstr>Our Task #1</vt:lpstr>
      <vt:lpstr>Our Task #2</vt:lpstr>
      <vt:lpstr>International Accountability Project (IAP) </vt:lpstr>
      <vt:lpstr>International Accountability Project (IAP) </vt:lpstr>
      <vt:lpstr>International Accountability Project (IAP) </vt:lpstr>
      <vt:lpstr>PowerPoint Presentation</vt:lpstr>
      <vt:lpstr>Big Challenge</vt:lpstr>
      <vt:lpstr>Big Challenge</vt:lpstr>
      <vt:lpstr>Needed Skills</vt:lpstr>
      <vt:lpstr>Your Mission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krvarshn</dc:creator>
  <cp:lastModifiedBy>Caitlin Augustin</cp:lastModifiedBy>
  <cp:revision>54</cp:revision>
  <dcterms:modified xsi:type="dcterms:W3CDTF">2018-06-21T19:36:38Z</dcterms:modified>
</cp:coreProperties>
</file>